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6" r:id="rId4"/>
    <p:sldId id="26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04"/>
    <p:restoredTop sz="93267"/>
  </p:normalViewPr>
  <p:slideViewPr>
    <p:cSldViewPr snapToGrid="0" snapToObjects="1">
      <p:cViewPr varScale="1">
        <p:scale>
          <a:sx n="67" d="100"/>
          <a:sy n="67" d="100"/>
        </p:scale>
        <p:origin x="8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1F33E-B470-4E4C-9B0B-6E34758B4DE7}" type="datetimeFigureOut">
              <a:rPr lang="en-US" smtClean="0"/>
              <a:t>4/19/24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85CD0-E284-3A41-8E72-B1F5420F5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1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85CD0-E284-3A41-8E72-B1F5420F53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45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85CD0-E284-3A41-8E72-B1F5420F53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90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9DE93-E626-4C89-B622-9ACD7CCE8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668D2-2D6C-F874-8B8C-80B5CB69B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7ED3-8F2C-79BA-DA47-89914D48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00B9E-D024-31C8-C0DB-9759E923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31DAC-7F69-8160-1E40-E71D25B2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4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D821F-011A-2F7D-18E6-8547E942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3E581-86F8-BC2C-DC41-8821A9A3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F69A5-012C-7C8C-4772-47C069DC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D7519-DDC8-8FA6-6407-6E39CBB9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F8252-C78F-B1CA-9D43-B8C3277AA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4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A9288-CA71-5C25-A44E-7585B35D8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67518-F562-313E-468D-81F05C4A4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BFFCE-E571-86A6-53C3-EA2F10E4B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CB6E-3769-C228-D7CA-B72E7E7DC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9E0C7-F33A-C8CA-3441-3ECC9F1C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9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262F-5A2B-A42A-8481-4116C15C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2D996-957E-BC6E-EB5F-878395234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62B6E-2357-153C-CA58-9FF5A04F0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75DB8-FC6B-8DCB-1848-9FCF8E2C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96A2-8495-7492-E942-9D8A1A0C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BF0E2-9777-1A75-E41F-FFDF404C6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35CF8-5C5C-A1B1-ED79-478BD3708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5F90E-06C4-8141-9B74-A1ACFE1E9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F8A48-3988-7130-B9A7-F953096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E0D03-4122-EA56-3DE0-B8FC74229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0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7B7D4-38EC-8911-9F96-C6D04A53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3A422-0113-65B2-7F61-4FF2828C2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CAC3C-B348-730F-48DF-8333AB06F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12CF6-626F-220F-370E-8B14B06CB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E0C56-823A-868D-1A49-B21835F1E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D2E4A-997E-9B74-4532-C042B993C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28380-B36B-5737-3FEF-300065F8F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CC35B-A324-66C3-6461-E1AA4E545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32BB3-A10B-768E-4C06-1491C8E92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097FB-296C-8132-0431-CCE8B464E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A981B-68DD-F8BA-08D5-11FF46DA1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DB0B1-7108-6C1B-52FA-738AC6A6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D4E2A1-2268-C3CF-F3C3-1D94234F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A1C51C-29D8-7AC6-7E07-9894C782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3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86A23-D91E-39A7-1004-90ED1ED3B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C67B5-89CB-B76E-AE35-8DCD5671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E730F-5F32-3375-97D0-44FB4987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2D27A-E811-611A-425C-E6EDA672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0AF162-EF3D-FE0C-39DB-480EB70F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D9CAD4-C9C9-AA6E-2A51-89C6F9D9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E04F3-C3C0-8101-1D73-5FA0EB0D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8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D369B-1575-9B26-B752-AC4C7CAE0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8D66-C9A1-357E-23F3-F2BE4C74B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8D6D5-2CD8-A345-4691-ED2D1AD8E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1BEDB-AF5E-2CC1-5B3C-018FC6D5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CE781-C0CE-5A94-C6A6-3A3C9EED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B4523-3CDF-4B05-8E83-0FCAAEC5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6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3CA0-C171-09FA-4E9E-CA20A12B1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E27CA-838E-7EE9-2801-1BAD5CB20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E2C87-13D5-10D2-4961-4B0C8C91F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70ED2-E115-1128-526F-05C6E71A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1F3C4-6E94-2B91-6CCD-390B7C485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11C62-815A-273E-5136-5923208D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9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DCF9F4-68C2-E069-D083-49FB08C8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D7861-D7F2-1CA8-2EB6-3118FF4A1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157E0-CA36-7721-0B84-D4191846E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2A0B-BFBA-A645-BF16-2C88478FB78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8880C-0130-2F31-3A95-1DBC27790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2063F-F186-CAEA-2565-CFC459B1D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3DD62-2199-C248-8A97-7D7A4698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2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tcbjmr@gmail.co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DED32E-1DAC-CF87-EE3D-385242CF4F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3353" b="2164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31F7DE-CE30-BD89-B99B-4B0AB640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</a:rPr>
              <a:t> SUSTAINING A FIREWISE COMMUNITY</a:t>
            </a:r>
            <a:br>
              <a:rPr lang="en-US" sz="6000" b="1" dirty="0">
                <a:solidFill>
                  <a:srgbClr val="FFFFFF"/>
                </a:solidFill>
              </a:rPr>
            </a:br>
            <a:endParaRPr lang="en-US" sz="6000" b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7CECB-E275-2547-6F96-58A86F174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3"/>
            <a:ext cx="9144000" cy="26985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FFFFFF"/>
                </a:solidFill>
              </a:rPr>
              <a:t>Increasing Your Wildfire Survivability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000" b="1" dirty="0"/>
              <a:t>Burke Ranch Property Owners Association Firewise USA Community </a:t>
            </a:r>
          </a:p>
        </p:txBody>
      </p:sp>
    </p:spTree>
    <p:extLst>
      <p:ext uri="{BB962C8B-B14F-4D97-AF65-F5344CB8AC3E}">
        <p14:creationId xmlns:p14="http://schemas.microsoft.com/office/powerpoint/2010/main" val="3083314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C65478-41C1-5698-CE7F-A60494C644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36"/>
          <a:stretch/>
        </p:blipFill>
        <p:spPr>
          <a:xfrm>
            <a:off x="0" y="10"/>
            <a:ext cx="10058399" cy="685799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007A7-DB8B-3545-9F3C-5C96C164D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0" y="365124"/>
            <a:ext cx="2628900" cy="5902325"/>
          </a:xfrm>
        </p:spPr>
        <p:txBody>
          <a:bodyPr>
            <a:normAutofit/>
          </a:bodyPr>
          <a:lstStyle/>
          <a:p>
            <a:r>
              <a:rPr lang="en-US" sz="2800" b="1" dirty="0"/>
              <a:t>OVER </a:t>
            </a:r>
            <a:br>
              <a:rPr lang="en-US" sz="2800" b="1" dirty="0"/>
            </a:br>
            <a:r>
              <a:rPr lang="en-US" sz="2800" b="1" dirty="0"/>
              <a:t>600 </a:t>
            </a:r>
            <a:br>
              <a:rPr lang="en-US" sz="2800" b="1" dirty="0"/>
            </a:br>
            <a:r>
              <a:rPr lang="en-US" sz="2800" b="1" dirty="0"/>
              <a:t>FIREWISE COMMUNITIES STATEWIDE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8D37F-A2EB-ABAD-3372-35B42D2EF358}"/>
              </a:ext>
            </a:extLst>
          </p:cNvPr>
          <p:cNvSpPr txBox="1"/>
          <p:nvPr/>
        </p:nvSpPr>
        <p:spPr>
          <a:xfrm>
            <a:off x="1123950" y="1317963"/>
            <a:ext cx="544829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-Ensure your home is more fire resistant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-Ensure your community is more fire resistant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-Collaboration with local fire agencies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-Potential insurance reduction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-Opportunity for grant funding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-Partner to make Amador more fire resistant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-Proactive model for future behavior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FDD449-F2E5-9B44-CCC9-8621D1D3E939}"/>
              </a:ext>
            </a:extLst>
          </p:cNvPr>
          <p:cNvSpPr txBox="1"/>
          <p:nvPr/>
        </p:nvSpPr>
        <p:spPr>
          <a:xfrm>
            <a:off x="3995530" y="365124"/>
            <a:ext cx="4232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SOME BENEFITS…………….  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51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E007A7-DB8B-3545-9F3C-5C96C164D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Sustaining a Firewise Community: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How do you sustain Firewise??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880582-5150-0AA3-8DD3-B9A6DE314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902" y="2669172"/>
            <a:ext cx="3209779" cy="320977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EEC87-4132-C6D9-0908-CBF778DA3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3429000"/>
            <a:ext cx="5471529" cy="2628609"/>
          </a:xfrm>
        </p:spPr>
        <p:txBody>
          <a:bodyPr>
            <a:normAutofit/>
          </a:bodyPr>
          <a:lstStyle/>
          <a:p>
            <a:r>
              <a:rPr lang="en-US" sz="1500" b="1" u="sng" dirty="0"/>
              <a:t>Communication:</a:t>
            </a:r>
          </a:p>
          <a:p>
            <a:pPr marL="0" indent="0">
              <a:buNone/>
            </a:pPr>
            <a:r>
              <a:rPr lang="en-US" sz="1500" dirty="0"/>
              <a:t>     Keep your residents informed </a:t>
            </a:r>
          </a:p>
          <a:p>
            <a:r>
              <a:rPr lang="en-US" sz="1500" b="1" u="sng" dirty="0"/>
              <a:t>Motivation:</a:t>
            </a:r>
          </a:p>
          <a:p>
            <a:pPr marL="0" indent="0">
              <a:buNone/>
            </a:pPr>
            <a:r>
              <a:rPr lang="en-US" sz="1500" dirty="0"/>
              <a:t>    Conduct exercises, workshops,  </a:t>
            </a:r>
          </a:p>
          <a:p>
            <a:r>
              <a:rPr lang="en-US" sz="1500" b="1" u="sng" dirty="0"/>
              <a:t>Partnership:</a:t>
            </a:r>
          </a:p>
          <a:p>
            <a:pPr marL="0" indent="0">
              <a:buNone/>
            </a:pPr>
            <a:r>
              <a:rPr lang="en-US" sz="1500" dirty="0"/>
              <a:t>    Collaborate with local fire agencies and other stakeholders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09083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E007A7-DB8B-3545-9F3C-5C96C164D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Sustaining a Firewise Community: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How do you sustain Firewise??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880582-5150-0AA3-8DD3-B9A6DE314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902" y="2669172"/>
            <a:ext cx="3209779" cy="320977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EEC87-4132-C6D9-0908-CBF778DA3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471529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500" b="1" u="sng" dirty="0"/>
          </a:p>
          <a:p>
            <a:pPr marL="0" indent="0">
              <a:buNone/>
            </a:pPr>
            <a:endParaRPr lang="en-US" sz="1500" b="1" u="sng" dirty="0"/>
          </a:p>
          <a:p>
            <a:pPr marL="0" indent="0">
              <a:buNone/>
            </a:pPr>
            <a:endParaRPr lang="en-US" sz="1500" dirty="0"/>
          </a:p>
          <a:p>
            <a:r>
              <a:rPr lang="en-US" sz="1500" b="1" u="sng" dirty="0"/>
              <a:t>Grants:  </a:t>
            </a:r>
          </a:p>
          <a:p>
            <a:pPr marL="0" indent="0">
              <a:buNone/>
            </a:pPr>
            <a:r>
              <a:rPr lang="en-US" sz="1500" dirty="0"/>
              <a:t>    Propose community grant projects</a:t>
            </a:r>
          </a:p>
          <a:p>
            <a:r>
              <a:rPr lang="en-US" sz="1500" b="1" u="sng" dirty="0"/>
              <a:t>Celebrate your achievements:</a:t>
            </a:r>
          </a:p>
          <a:p>
            <a:pPr marL="0" indent="0">
              <a:buNone/>
            </a:pPr>
            <a:r>
              <a:rPr lang="en-US" sz="1500" dirty="0"/>
              <a:t>    Social events, Certificates, Awards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25286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81E7530-396C-45F0-92F4-A885648D1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755453-BA97-0AE5-AB06-3C96D169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059" r="1" b="11035"/>
          <a:stretch/>
        </p:blipFill>
        <p:spPr>
          <a:xfrm>
            <a:off x="603671" y="-1"/>
            <a:ext cx="11588329" cy="6857999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1F7DE-CE30-BD89-B99B-4B0AB640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583" y="246888"/>
            <a:ext cx="10464483" cy="2147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            QUESTIONS:</a:t>
            </a:r>
            <a:b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    </a:t>
            </a: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SUSTAINING </a:t>
            </a:r>
            <a:r>
              <a:rPr lang="en-US" sz="2800" dirty="0">
                <a:solidFill>
                  <a:schemeClr val="bg1"/>
                </a:solidFill>
              </a:rPr>
              <a:t>A</a:t>
            </a: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FIREWISE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COMMUNITY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1DE8B58-F373-409E-A253-4380A6609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F5ACE265-D22D-48CC-99DE-EB81AE922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6FE80EEA-F4ED-4436-8861-0BEAAEFE7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C3642BC8-86E8-47D0-8846-3E4D49E4B4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82D35214-3634-4180-BF0E-45B614516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15BE89E6-3D1C-42B5-A950-E72889F8B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473771CC-5097-4E08-9606-24B0BC9A0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BE872634-00DA-47BD-880D-5C05FFADC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F151F5C-DE9B-460E-BC51-471F4A8A5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34557B8A-4D2F-4D0D-B746-59EA8531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C764CD8E-E409-4E9B-8E87-746DDE36D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8E27A01D-2F01-4286-9453-3FBF6E84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460487A5-12EB-422E-9588-8FF06FAF7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7D522D20-C9F7-4B34-9066-4B43ADAAB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7B04F2C-295B-447A-8941-0AD4F5551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7D7FF91-B366-4534-B9B4-5710926E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B5B8116C-ADD9-4826-9C37-270377E8F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22D01D96-8DB8-40BF-83AC-4CA49EC263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44B584CD-5E60-4B15-847C-B30D15DA1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4">
              <a:extLst>
                <a:ext uri="{FF2B5EF4-FFF2-40B4-BE49-F238E27FC236}">
                  <a16:creationId xmlns:a16="http://schemas.microsoft.com/office/drawing/2014/main" id="{CF2BB7DC-B968-4F0B-9748-BF0E6E297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6">
              <a:extLst>
                <a:ext uri="{FF2B5EF4-FFF2-40B4-BE49-F238E27FC236}">
                  <a16:creationId xmlns:a16="http://schemas.microsoft.com/office/drawing/2014/main" id="{CF12C159-3F09-4861-9450-ECD5DB310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7CECB-E275-2547-6F96-58A86F174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815" y="4238368"/>
            <a:ext cx="9506985" cy="30207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                                                          </a:t>
            </a:r>
            <a:r>
              <a:rPr lang="en-US" sz="1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Increasing Your Wildfire Survivability </a:t>
            </a:r>
          </a:p>
          <a:p>
            <a:pPr marL="0" indent="0">
              <a:buNone/>
            </a:pP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                     </a:t>
            </a:r>
            <a:r>
              <a:rPr lang="en-US" sz="2000" b="1" dirty="0">
                <a:solidFill>
                  <a:schemeClr val="bg1"/>
                </a:solidFill>
              </a:rPr>
              <a:t>Burke Ranch Property Owners Association Firewise USA Community</a:t>
            </a:r>
          </a:p>
          <a:p>
            <a:pPr marL="0" indent="0"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                                         </a:t>
            </a:r>
          </a:p>
          <a:p>
            <a:pPr marL="0" indent="0">
              <a:buNone/>
            </a:pPr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                       Barbara J MCPhail EdD - Firewise Committee Chair – </a:t>
            </a:r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3"/>
              </a:rPr>
              <a:t>ltcbjmr@gmail.com</a:t>
            </a:r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– (707) 583-5614</a:t>
            </a:r>
          </a:p>
        </p:txBody>
      </p:sp>
    </p:spTree>
    <p:extLst>
      <p:ext uri="{BB962C8B-B14F-4D97-AF65-F5344CB8AC3E}">
        <p14:creationId xmlns:p14="http://schemas.microsoft.com/office/powerpoint/2010/main" val="409119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191</Words>
  <Application>Microsoft Macintosh PowerPoint</Application>
  <PresentationFormat>Widescreen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SUSTAINING A FIREWISE COMMUNITY </vt:lpstr>
      <vt:lpstr>OVER  600  FIREWISE COMMUNITIES STATEWIDE</vt:lpstr>
      <vt:lpstr>Sustaining a Firewise Community:  How do you sustain Firewise??</vt:lpstr>
      <vt:lpstr>Sustaining a Firewise Community:  How do you sustain Firewise??</vt:lpstr>
      <vt:lpstr>                                 QUESTIONS:                           SUSTAINING A FIREWISE COMMUNITY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 FIREWISE COMMUNITY</dc:title>
  <dc:creator>Barbara MCPhail</dc:creator>
  <cp:lastModifiedBy>Barbara MCPhail</cp:lastModifiedBy>
  <cp:revision>78</cp:revision>
  <dcterms:created xsi:type="dcterms:W3CDTF">2022-10-31T22:46:30Z</dcterms:created>
  <dcterms:modified xsi:type="dcterms:W3CDTF">2024-04-19T19:05:42Z</dcterms:modified>
</cp:coreProperties>
</file>